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974" y="2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20D0D6-0DE5-46D9-BFE3-0A472CCC507B}"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2804948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20D0D6-0DE5-46D9-BFE3-0A472CCC507B}"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3676816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20D0D6-0DE5-46D9-BFE3-0A472CCC507B}"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2107934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20D0D6-0DE5-46D9-BFE3-0A472CCC507B}"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2130118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20D0D6-0DE5-46D9-BFE3-0A472CCC507B}" type="datetimeFigureOut">
              <a:rPr lang="en-GB" smtClean="0"/>
              <a:t>07/04/2026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418861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20D0D6-0DE5-46D9-BFE3-0A472CCC507B}" type="datetimeFigureOut">
              <a:rPr lang="en-GB" smtClean="0"/>
              <a:t>07/04/2026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4280862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20D0D6-0DE5-46D9-BFE3-0A472CCC507B}" type="datetimeFigureOut">
              <a:rPr lang="en-GB" smtClean="0"/>
              <a:t>07/04/2026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1310732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20D0D6-0DE5-46D9-BFE3-0A472CCC507B}"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78820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20D0D6-0DE5-46D9-BFE3-0A472CCC507B}"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3357705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20D0D6-0DE5-46D9-BFE3-0A472CCC507B}"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4000216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20D0D6-0DE5-46D9-BFE3-0A472CCC507B}"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5680D8-91A6-4C6C-9E70-8CB90B2E58B2}" type="slidenum">
              <a:rPr lang="en-GB" smtClean="0"/>
              <a:t>‹#›</a:t>
            </a:fld>
            <a:endParaRPr lang="en-GB"/>
          </a:p>
        </p:txBody>
      </p:sp>
    </p:spTree>
    <p:extLst>
      <p:ext uri="{BB962C8B-B14F-4D97-AF65-F5344CB8AC3E}">
        <p14:creationId xmlns:p14="http://schemas.microsoft.com/office/powerpoint/2010/main" val="119816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20D0D6-0DE5-46D9-BFE3-0A472CCC507B}" type="datetimeFigureOut">
              <a:rPr lang="en-GB" smtClean="0"/>
              <a:t>07/04/2026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680D8-91A6-4C6C-9E70-8CB90B2E58B2}" type="slidenum">
              <a:rPr lang="en-GB" smtClean="0"/>
              <a:t>‹#›</a:t>
            </a:fld>
            <a:endParaRPr lang="en-GB"/>
          </a:p>
        </p:txBody>
      </p:sp>
    </p:spTree>
    <p:extLst>
      <p:ext uri="{BB962C8B-B14F-4D97-AF65-F5344CB8AC3E}">
        <p14:creationId xmlns:p14="http://schemas.microsoft.com/office/powerpoint/2010/main" val="568832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 y="221222"/>
            <a:ext cx="11826239" cy="797666"/>
          </a:xfrm>
          <a:ln>
            <a:solidFill>
              <a:schemeClr val="tx1"/>
            </a:solidFill>
          </a:ln>
          <a:effectLst>
            <a:softEdge rad="63500"/>
          </a:effectLst>
        </p:spPr>
        <p:txBody>
          <a:bodyPr>
            <a:noAutofit/>
          </a:bodyPr>
          <a:lstStyle/>
          <a:p>
            <a:r>
              <a:rPr lang="en-GB" sz="3200" b="1" u="sng" dirty="0">
                <a:solidFill>
                  <a:schemeClr val="accent6"/>
                </a:solidFill>
                <a:latin typeface="Sassoon Infant Std" panose="020B0503020103030203" pitchFamily="34" charset="0"/>
              </a:rPr>
              <a:t>Save the Planet!</a:t>
            </a:r>
            <a:endParaRPr lang="en-GB" sz="2400" b="1" dirty="0">
              <a:solidFill>
                <a:schemeClr val="accent6"/>
              </a:solidFill>
              <a:latin typeface="Sassoon Infant Std" panose="020B0503020103030203" pitchFamily="34" charset="0"/>
            </a:endParaRPr>
          </a:p>
        </p:txBody>
      </p:sp>
      <p:sp>
        <p:nvSpPr>
          <p:cNvPr id="9" name="Subtitle 2"/>
          <p:cNvSpPr txBox="1">
            <a:spLocks/>
          </p:cNvSpPr>
          <p:nvPr/>
        </p:nvSpPr>
        <p:spPr>
          <a:xfrm>
            <a:off x="8412478" y="1157006"/>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6400" b="1" u="sng" dirty="0">
                <a:latin typeface="Sassoon Infant Std" panose="020B0503020103030203" pitchFamily="34" charset="0"/>
              </a:rPr>
              <a:t>PSHE</a:t>
            </a:r>
          </a:p>
          <a:p>
            <a:r>
              <a:rPr lang="en-GB" sz="6400" b="1" dirty="0">
                <a:solidFill>
                  <a:schemeClr val="accent6"/>
                </a:solidFill>
                <a:latin typeface="Sassoon Infant Std" panose="020B0503020103030203" pitchFamily="34" charset="0"/>
              </a:rPr>
              <a:t> </a:t>
            </a:r>
            <a:r>
              <a:rPr lang="en-GB" sz="6600" b="1" dirty="0">
                <a:solidFill>
                  <a:schemeClr val="accent6"/>
                </a:solidFill>
                <a:latin typeface="Sassoon Infant Std" panose="020B0503020103030203" pitchFamily="34" charset="0"/>
              </a:rPr>
              <a:t> </a:t>
            </a:r>
            <a:r>
              <a:rPr lang="en-GB" sz="6000" b="1" dirty="0">
                <a:latin typeface="Sassoon Infant Std" panose="020B0503020103030203" pitchFamily="34" charset="0"/>
              </a:rPr>
              <a:t>The theme for this half term is  ‘Rights and Respect’. The children will be exploring ways that we can get on with each other and ways of exploring different strategies to manage emotions. </a:t>
            </a:r>
            <a:endParaRPr lang="en-GB" sz="4800" b="1" u="sng" dirty="0">
              <a:solidFill>
                <a:srgbClr val="FFFF00"/>
              </a:solidFill>
              <a:latin typeface="Sassoon Infant Std" panose="020B0503020103030203" pitchFamily="34" charset="0"/>
            </a:endParaRPr>
          </a:p>
          <a:p>
            <a:r>
              <a:rPr lang="en-GB" b="1" dirty="0">
                <a:latin typeface="Sassoon Infant Std" panose="020B0503020103030203" pitchFamily="34" charset="0"/>
              </a:rPr>
              <a:t> </a:t>
            </a:r>
          </a:p>
        </p:txBody>
      </p:sp>
      <p:sp>
        <p:nvSpPr>
          <p:cNvPr id="11" name="Subtitle 2"/>
          <p:cNvSpPr txBox="1">
            <a:spLocks/>
          </p:cNvSpPr>
          <p:nvPr/>
        </p:nvSpPr>
        <p:spPr>
          <a:xfrm>
            <a:off x="4371702" y="1186447"/>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200" b="1" u="sng" dirty="0">
                <a:latin typeface="Sassoon Infant Std" panose="020B0503020103030203" pitchFamily="34" charset="0"/>
              </a:rPr>
              <a:t>Maths</a:t>
            </a:r>
          </a:p>
          <a:p>
            <a:r>
              <a:rPr lang="en-GB" sz="7200" b="1" dirty="0">
                <a:latin typeface="Sassoon Infant Std" panose="020B0503020103030203" pitchFamily="34" charset="0"/>
              </a:rPr>
              <a:t>The children will revisit and secure their understanding of the 4 operations (addition, subtraction, multiplication and division) along with fractions and measurements. </a:t>
            </a:r>
            <a:r>
              <a:rPr lang="en-GB" sz="2800" b="1" dirty="0">
                <a:latin typeface="Sassoon Infant Std" panose="020B0503020103030203" pitchFamily="34" charset="0"/>
              </a:rPr>
              <a:t> </a:t>
            </a:r>
          </a:p>
          <a:p>
            <a:r>
              <a:rPr lang="en-GB" b="1" dirty="0">
                <a:latin typeface="Sassoon Infant Std" panose="020B0503020103030203" pitchFamily="34" charset="0"/>
              </a:rPr>
              <a:t> </a:t>
            </a:r>
          </a:p>
        </p:txBody>
      </p:sp>
      <p:sp>
        <p:nvSpPr>
          <p:cNvPr id="12" name="Subtitle 2"/>
          <p:cNvSpPr txBox="1">
            <a:spLocks/>
          </p:cNvSpPr>
          <p:nvPr/>
        </p:nvSpPr>
        <p:spPr>
          <a:xfrm>
            <a:off x="330926" y="1186448"/>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5600" b="1" u="sng" dirty="0">
                <a:latin typeface="Sassoon Infant Std" panose="020B0503020103030203" pitchFamily="34" charset="0"/>
              </a:rPr>
              <a:t>English</a:t>
            </a:r>
          </a:p>
          <a:p>
            <a:r>
              <a:rPr lang="en-GB" sz="5600" b="1" dirty="0">
                <a:latin typeface="Sassoon Infant Std" panose="020B0503020103030203" pitchFamily="34" charset="0"/>
              </a:rPr>
              <a:t> </a:t>
            </a:r>
            <a:r>
              <a:rPr lang="en-GB" sz="8000" b="1" dirty="0">
                <a:latin typeface="Sassoon Infant Std" panose="020B0503020103030203" pitchFamily="34" charset="0"/>
              </a:rPr>
              <a:t> </a:t>
            </a:r>
            <a:r>
              <a:rPr lang="en-GB" sz="4800" b="1" dirty="0">
                <a:latin typeface="Sassoon Infant Std" panose="020B0503020103030203" pitchFamily="34" charset="0"/>
              </a:rPr>
              <a:t>Our Writing will be linked to our focus of saving the planet. The children will begin by writing descriptions for beautiful gardens. Following on from this, the children will be introduced to the book ‘Someone Swallowed Stanley’ and the impact of littering on sea animals. The children will use this text to innovate their own version of the story.</a:t>
            </a:r>
          </a:p>
          <a:p>
            <a:endParaRPr lang="en-GB" sz="5600" b="1" dirty="0">
              <a:latin typeface="Sassoon Infant Std" panose="020B0503020103030203" pitchFamily="34" charset="0"/>
            </a:endParaRPr>
          </a:p>
          <a:p>
            <a:r>
              <a:rPr lang="en-GB" b="1" dirty="0">
                <a:latin typeface="Sassoon Infant Std" panose="020B0503020103030203" pitchFamily="34" charset="0"/>
              </a:rPr>
              <a:t>	 </a:t>
            </a:r>
          </a:p>
        </p:txBody>
      </p:sp>
      <p:sp>
        <p:nvSpPr>
          <p:cNvPr id="14" name="Subtitle 2"/>
          <p:cNvSpPr txBox="1">
            <a:spLocks/>
          </p:cNvSpPr>
          <p:nvPr/>
        </p:nvSpPr>
        <p:spPr>
          <a:xfrm>
            <a:off x="4371702" y="3057556"/>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6400" b="1" u="sng" dirty="0">
                <a:latin typeface="Sassoon Infant Std" panose="020B0503020103030203" pitchFamily="34" charset="0"/>
              </a:rPr>
              <a:t>History</a:t>
            </a:r>
          </a:p>
          <a:p>
            <a:r>
              <a:rPr lang="en-GB" sz="6400" b="1" dirty="0">
                <a:latin typeface="Sassoon Infant Std" panose="020B0503020103030203" pitchFamily="34" charset="0"/>
              </a:rPr>
              <a:t>During the half term, the children will learn how significant individuals have made changes. They will look at the lives of David Attenborough and Beatrix Potter, making comparisons between the two individuals.</a:t>
            </a:r>
          </a:p>
          <a:p>
            <a:endParaRPr lang="en-GB" sz="4800" b="1" dirty="0">
              <a:solidFill>
                <a:srgbClr val="FFFF00"/>
              </a:solidFill>
              <a:latin typeface="Sassoon Infant Std" panose="020B0503020103030203" pitchFamily="34" charset="0"/>
            </a:endParaRPr>
          </a:p>
          <a:p>
            <a:r>
              <a:rPr lang="en-GB" sz="4800" b="1" dirty="0">
                <a:solidFill>
                  <a:srgbClr val="FFFF00"/>
                </a:solidFill>
                <a:latin typeface="Sassoon Infant Std" panose="020B0503020103030203" pitchFamily="34" charset="0"/>
              </a:rPr>
              <a:t> </a:t>
            </a:r>
          </a:p>
          <a:p>
            <a:endParaRPr lang="en-GB" b="1" u="sng" dirty="0">
              <a:solidFill>
                <a:srgbClr val="FFFF00"/>
              </a:solidFill>
              <a:latin typeface="Sassoon Infant Std" panose="020B0503020103030203" pitchFamily="34" charset="0"/>
            </a:endParaRPr>
          </a:p>
          <a:p>
            <a:r>
              <a:rPr lang="en-GB" b="1" dirty="0">
                <a:latin typeface="Sassoon Infant Std" panose="020B0503020103030203" pitchFamily="34" charset="0"/>
              </a:rPr>
              <a:t> </a:t>
            </a:r>
          </a:p>
          <a:p>
            <a:r>
              <a:rPr lang="en-GB" b="1" dirty="0">
                <a:latin typeface="Sassoon Infant Std" panose="020B0503020103030203" pitchFamily="34" charset="0"/>
              </a:rPr>
              <a:t> </a:t>
            </a:r>
          </a:p>
        </p:txBody>
      </p:sp>
      <p:sp>
        <p:nvSpPr>
          <p:cNvPr id="15" name="Subtitle 2"/>
          <p:cNvSpPr txBox="1">
            <a:spLocks/>
          </p:cNvSpPr>
          <p:nvPr/>
        </p:nvSpPr>
        <p:spPr>
          <a:xfrm>
            <a:off x="330926" y="3057556"/>
            <a:ext cx="3239589" cy="1714354"/>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200" b="1" u="sng" dirty="0">
                <a:latin typeface="Sassoon Infant Std" panose="020B0503020103030203" pitchFamily="34" charset="0"/>
              </a:rPr>
              <a:t>RE</a:t>
            </a:r>
          </a:p>
          <a:p>
            <a:r>
              <a:rPr lang="en-GB" sz="6000" b="1" dirty="0">
                <a:latin typeface="Sassoon Infant Std" panose="020B0503020103030203" pitchFamily="34" charset="0"/>
              </a:rPr>
              <a:t>This half term the children will be exploring special places. They will begin by looking at places that are special to them before moving on to places that are special for people in the Hinduism religion. This will incorporate a trip to the Vedic temple, a Hindu mandir. </a:t>
            </a:r>
            <a:endParaRPr lang="en-GB" sz="6000" b="1" dirty="0">
              <a:solidFill>
                <a:srgbClr val="FFFF00"/>
              </a:solidFill>
              <a:latin typeface="Sassoon Infant Std" panose="020B0503020103030203" pitchFamily="34" charset="0"/>
            </a:endParaRPr>
          </a:p>
        </p:txBody>
      </p:sp>
      <p:sp>
        <p:nvSpPr>
          <p:cNvPr id="18" name="Subtitle 2"/>
          <p:cNvSpPr txBox="1">
            <a:spLocks/>
          </p:cNvSpPr>
          <p:nvPr/>
        </p:nvSpPr>
        <p:spPr>
          <a:xfrm>
            <a:off x="330925" y="4957065"/>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6400" b="1" u="sng" dirty="0">
                <a:latin typeface="Sassoon Infant Std" panose="020B0503020103030203" pitchFamily="34" charset="0"/>
              </a:rPr>
              <a:t>PE</a:t>
            </a:r>
          </a:p>
          <a:p>
            <a:r>
              <a:rPr lang="en-GB" sz="6400" b="1" dirty="0">
                <a:latin typeface="Sassoon Infant Std" panose="020B0503020103030203" pitchFamily="34" charset="0"/>
              </a:rPr>
              <a:t>During this half term, the children are going to focusing on their skills through different athletic disciplines. They will be doing this through the different skills and activities that they will be completing on Sports Day.</a:t>
            </a:r>
            <a:r>
              <a:rPr lang="en-GB" sz="1900" b="1" dirty="0">
                <a:solidFill>
                  <a:srgbClr val="FFFF00"/>
                </a:solidFill>
                <a:latin typeface="Sassoon Infant Std" panose="020B0503020103030203" pitchFamily="34" charset="0"/>
              </a:rPr>
              <a:t> </a:t>
            </a:r>
          </a:p>
          <a:p>
            <a:endParaRPr lang="en-GB" b="1" dirty="0">
              <a:latin typeface="Sassoon Infant Std" panose="020B0503020103030203" pitchFamily="34" charset="0"/>
            </a:endParaRPr>
          </a:p>
        </p:txBody>
      </p:sp>
      <p:sp>
        <p:nvSpPr>
          <p:cNvPr id="19" name="Subtitle 2"/>
          <p:cNvSpPr txBox="1">
            <a:spLocks/>
          </p:cNvSpPr>
          <p:nvPr/>
        </p:nvSpPr>
        <p:spPr>
          <a:xfrm>
            <a:off x="4371702" y="4957065"/>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6400" b="1" u="sng" dirty="0">
                <a:latin typeface="Sassoon Infant Std" panose="020B0503020103030203" pitchFamily="34" charset="0"/>
              </a:rPr>
              <a:t>Art </a:t>
            </a:r>
          </a:p>
          <a:p>
            <a:r>
              <a:rPr lang="en-GB" sz="5600" b="1" dirty="0">
                <a:latin typeface="Sassoon Infant Std" panose="020B0503020103030203" pitchFamily="34" charset="0"/>
              </a:rPr>
              <a:t>In Art and Design the children will be learning all about shape, form and texture. They will be exploring the work of artists Patrick Dougherty and Michelle Reader, developing an understanding of Land Art and Environmental Art before creating their own sculptures from recycled materials. </a:t>
            </a:r>
            <a:endParaRPr lang="en-GB" sz="12800" b="1" dirty="0">
              <a:latin typeface="Sassoon Infant Std" panose="020B0503020103030203" pitchFamily="34" charset="0"/>
            </a:endParaRPr>
          </a:p>
          <a:p>
            <a:r>
              <a:rPr lang="en-GB" b="1" dirty="0">
                <a:latin typeface="Sassoon Infant Std" panose="020B0503020103030203" pitchFamily="34" charset="0"/>
              </a:rPr>
              <a:t> </a:t>
            </a:r>
          </a:p>
          <a:p>
            <a:r>
              <a:rPr lang="en-GB" b="1" dirty="0">
                <a:latin typeface="Sassoon Infant Std" panose="020B0503020103030203" pitchFamily="34" charset="0"/>
              </a:rPr>
              <a:t> </a:t>
            </a:r>
          </a:p>
          <a:p>
            <a:r>
              <a:rPr lang="en-GB" b="1" dirty="0">
                <a:latin typeface="Sassoon Infant Std" panose="020B0503020103030203" pitchFamily="34" charset="0"/>
              </a:rPr>
              <a:t> </a:t>
            </a:r>
          </a:p>
          <a:p>
            <a:endParaRPr lang="en-GB" b="1" dirty="0">
              <a:latin typeface="Sassoon Infant Std" panose="020B0503020103030203" pitchFamily="34" charset="0"/>
            </a:endParaRPr>
          </a:p>
        </p:txBody>
      </p:sp>
      <p:sp>
        <p:nvSpPr>
          <p:cNvPr id="20" name="Subtitle 2"/>
          <p:cNvSpPr txBox="1">
            <a:spLocks/>
          </p:cNvSpPr>
          <p:nvPr/>
        </p:nvSpPr>
        <p:spPr>
          <a:xfrm>
            <a:off x="8412477" y="3092197"/>
            <a:ext cx="3239589" cy="1679713"/>
          </a:xfrm>
          <a:prstGeom prst="rect">
            <a:avLst/>
          </a:prstGeom>
          <a:solidFill>
            <a:schemeClr val="bg2"/>
          </a:solidFill>
          <a:ln>
            <a:solidFill>
              <a:schemeClr val="tx1"/>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9600" b="1" u="sng" dirty="0">
                <a:latin typeface="Sassoon Infant Std" panose="020B0503020103030203" pitchFamily="34" charset="0"/>
              </a:rPr>
              <a:t>Music</a:t>
            </a:r>
          </a:p>
          <a:p>
            <a:r>
              <a:rPr lang="en-GB" sz="4800" b="1" dirty="0">
                <a:latin typeface="Sassoon Infant Std" panose="020B0503020103030203" pitchFamily="34" charset="0"/>
              </a:rPr>
              <a:t>During the half term, the children will focus on rock’n’roll. They will explore the structure and learn an interlocking spoken part. Through the unit, the children will sing a rock’n’roll style song confidently and begin to play a tuned percussion instrument. </a:t>
            </a:r>
            <a:endParaRPr lang="en-GB" b="1" dirty="0">
              <a:latin typeface="Sassoon Infant Std" panose="020B0503020103030203" pitchFamily="34" charset="0"/>
            </a:endParaRPr>
          </a:p>
        </p:txBody>
      </p:sp>
      <p:sp>
        <p:nvSpPr>
          <p:cNvPr id="17" name="Subtitle 2"/>
          <p:cNvSpPr txBox="1">
            <a:spLocks/>
          </p:cNvSpPr>
          <p:nvPr/>
        </p:nvSpPr>
        <p:spPr>
          <a:xfrm>
            <a:off x="8412477" y="4957065"/>
            <a:ext cx="3239589" cy="1679713"/>
          </a:xfrm>
          <a:prstGeom prst="rect">
            <a:avLst/>
          </a:prstGeom>
          <a:solidFill>
            <a:schemeClr val="bg2"/>
          </a:solidFill>
          <a:ln>
            <a:solidFill>
              <a:schemeClr val="tx1"/>
            </a:solidFill>
          </a:ln>
        </p:spPr>
        <p:txBody>
          <a:bodyPr vert="horz" lIns="91440" tIns="45720" rIns="91440" bIns="45720" rtlCol="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9600" b="1" u="sng" dirty="0">
                <a:latin typeface="Sassoon Infant Std" panose="020B0503020103030203" pitchFamily="34" charset="0"/>
              </a:rPr>
              <a:t>Computing</a:t>
            </a:r>
          </a:p>
          <a:p>
            <a:r>
              <a:rPr lang="en-GB" sz="4400" b="1" dirty="0">
                <a:latin typeface="Sassoon Infant Std" panose="020B0503020103030203" pitchFamily="34" charset="0"/>
              </a:rPr>
              <a:t>During this half term, the children will explore Scratch Junior. The children will be exploring games via the programme before creating their own moving games. </a:t>
            </a:r>
            <a:endParaRPr lang="en-GB" sz="12100" b="1" dirty="0">
              <a:latin typeface="Sassoon Infant Std" panose="020B0503020103030203" pitchFamily="34" charset="0"/>
            </a:endParaRPr>
          </a:p>
        </p:txBody>
      </p:sp>
    </p:spTree>
    <p:extLst>
      <p:ext uri="{BB962C8B-B14F-4D97-AF65-F5344CB8AC3E}">
        <p14:creationId xmlns:p14="http://schemas.microsoft.com/office/powerpoint/2010/main" val="554405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406</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Std</vt:lpstr>
      <vt:lpstr>Office Theme</vt:lpstr>
      <vt:lpstr>Save the Planet!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Reach for the stars!</dc:title>
  <dc:creator>Susannah Jones</dc:creator>
  <cp:lastModifiedBy>Jessica Finlay</cp:lastModifiedBy>
  <cp:revision>31</cp:revision>
  <dcterms:created xsi:type="dcterms:W3CDTF">2023-06-27T07:48:18Z</dcterms:created>
  <dcterms:modified xsi:type="dcterms:W3CDTF">2026-04-07T09:12:20Z</dcterms:modified>
</cp:coreProperties>
</file>